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31" r:id="rId5"/>
    <p:sldId id="372" r:id="rId6"/>
    <p:sldId id="371" r:id="rId7"/>
    <p:sldId id="367" r:id="rId8"/>
    <p:sldId id="340" r:id="rId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0000"/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82" autoAdjust="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4-11-2016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SIDP is used</a:t>
            </a:r>
            <a:r>
              <a:rPr lang="en-GB" baseline="0" dirty="0" smtClean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6CC0E-0F16-4297-9A18-5682437AF800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7088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303" y="6466362"/>
            <a:ext cx="3479226" cy="21453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B6B48BC1-51EF-4836-BF29-6EBB4E32D073}" type="datetime4">
              <a:rPr lang="en-GB" altLang="de-DE" smtClean="0"/>
              <a:t>04 November 2016</a:t>
            </a:fld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r>
              <a:rPr lang="en-US" altLang="de-DE" smtClean="0"/>
              <a:t>ModelWriter KO preparation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201408" y="6464921"/>
            <a:ext cx="771050" cy="21597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43007711-F412-4B4A-AA73-3C02C4A23745}" type="slidenum">
              <a:rPr lang="de-DE" altLang="de-DE"/>
              <a:pPr/>
              <a:t>‹N°›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5531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905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03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62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1238895"/>
            <a:ext cx="8280920" cy="1181993"/>
          </a:xfrm>
        </p:spPr>
        <p:txBody>
          <a:bodyPr/>
          <a:lstStyle/>
          <a:p>
            <a:r>
              <a:rPr lang="en-US" dirty="0" smtClean="0"/>
              <a:t>Progress on the Industrial Use Cases</a:t>
            </a: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67544" y="332656"/>
            <a:ext cx="8280920" cy="118199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Model Writer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51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980728"/>
            <a:ext cx="8604448" cy="864096"/>
          </a:xfrm>
        </p:spPr>
        <p:txBody>
          <a:bodyPr/>
          <a:lstStyle/>
          <a:p>
            <a:r>
              <a:rPr lang="en-US" sz="2400" dirty="0" smtClean="0"/>
              <a:t>AIRBUS industrial use cases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83768" y="2060848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/>
              <a:t>Anne MONCEAUX</a:t>
            </a:r>
          </a:p>
          <a:p>
            <a:pPr algn="r"/>
            <a:endParaRPr lang="en-US" sz="1600" i="1" dirty="0" smtClean="0"/>
          </a:p>
          <a:p>
            <a:pPr algn="r"/>
            <a:r>
              <a:rPr lang="en-US" sz="1600" i="1" dirty="0" smtClean="0"/>
              <a:t>AIRBUS GROUP INNOVATIONS</a:t>
            </a:r>
            <a:endParaRPr lang="en-US" sz="1600" i="1" dirty="0"/>
          </a:p>
          <a:p>
            <a:pPr algn="r"/>
            <a:endParaRPr lang="en-US" sz="1600" i="1" dirty="0"/>
          </a:p>
        </p:txBody>
      </p:sp>
      <p:sp>
        <p:nvSpPr>
          <p:cNvPr id="4" name="Rectangle 3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341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Airbus use cases in </a:t>
            </a:r>
            <a:r>
              <a:rPr lang="fr-FR" dirty="0" err="1" smtClean="0"/>
              <a:t>ModelWriter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We decided to concentrate on some problematics related to System Installation</a:t>
            </a:r>
          </a:p>
          <a:p>
            <a:r>
              <a:rPr lang="en-GB" sz="2000" dirty="0" smtClean="0"/>
              <a:t>We primarily focus on Electrical, Water Waste, </a:t>
            </a:r>
            <a:r>
              <a:rPr lang="en-GB" sz="2000" dirty="0"/>
              <a:t>and </a:t>
            </a:r>
            <a:r>
              <a:rPr lang="en-GB" sz="2000" dirty="0" smtClean="0"/>
              <a:t>Fuel Systems</a:t>
            </a:r>
          </a:p>
          <a:p>
            <a:endParaRPr lang="en-GB" sz="2000" dirty="0"/>
          </a:p>
          <a:p>
            <a:r>
              <a:rPr lang="en-GB" sz="2000" dirty="0" smtClean="0"/>
              <a:t>System installation:</a:t>
            </a:r>
          </a:p>
          <a:p>
            <a:pPr lvl="1"/>
            <a:r>
              <a:rPr lang="en-GB" sz="1800" dirty="0" smtClean="0"/>
              <a:t>obeys to some Regulations </a:t>
            </a:r>
          </a:p>
          <a:p>
            <a:pPr lvl="1"/>
            <a:r>
              <a:rPr lang="en-GB" sz="1800" dirty="0" smtClean="0"/>
              <a:t>is specified by some rules/requirements/principles</a:t>
            </a:r>
          </a:p>
          <a:p>
            <a:pPr lvl="1"/>
            <a:r>
              <a:rPr lang="en-GB" sz="1800" dirty="0" smtClean="0"/>
              <a:t>the design and the manufactured product are checked against these rules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1115615" y="4353394"/>
            <a:ext cx="2756297" cy="2200797"/>
            <a:chOff x="288925" y="3875088"/>
            <a:chExt cx="3582988" cy="2690812"/>
          </a:xfrm>
        </p:grpSpPr>
        <p:pic>
          <p:nvPicPr>
            <p:cNvPr id="5" name="Picture 36" descr="C:\Dokumente und Einstellungen\THA1J8\Eigene Dateien\Analysis_8068VB\trend screenshots\MD_junction_Problem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0" t="7629" r="26509" b="48657"/>
            <a:stretch>
              <a:fillRect/>
            </a:stretch>
          </p:blipFill>
          <p:spPr bwMode="auto">
            <a:xfrm>
              <a:off x="288925" y="3875088"/>
              <a:ext cx="3582988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38"/>
            <p:cNvSpPr>
              <a:spLocks noChangeArrowheads="1"/>
            </p:cNvSpPr>
            <p:nvPr/>
          </p:nvSpPr>
          <p:spPr bwMode="auto">
            <a:xfrm>
              <a:off x="1417638" y="5661025"/>
              <a:ext cx="1027112" cy="904875"/>
            </a:xfrm>
            <a:prstGeom prst="ellipse">
              <a:avLst/>
            </a:prstGeom>
            <a:noFill/>
            <a:ln w="444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5257800" y="4365103"/>
            <a:ext cx="2986608" cy="1911871"/>
            <a:chOff x="5257800" y="3876675"/>
            <a:chExt cx="3449638" cy="2400300"/>
          </a:xfrm>
        </p:grpSpPr>
        <p:pic>
          <p:nvPicPr>
            <p:cNvPr id="4" name="Picture 35" descr="C:\Dokumente und Einstellungen\THA1J8\Desktop\new\P101006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08" t="8932" r="30951" b="48459"/>
            <a:stretch>
              <a:fillRect/>
            </a:stretch>
          </p:blipFill>
          <p:spPr bwMode="auto">
            <a:xfrm>
              <a:off x="5257800" y="3876675"/>
              <a:ext cx="3449638" cy="240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39"/>
            <p:cNvSpPr>
              <a:spLocks noChangeArrowheads="1"/>
            </p:cNvSpPr>
            <p:nvPr/>
          </p:nvSpPr>
          <p:spPr bwMode="auto">
            <a:xfrm>
              <a:off x="7419975" y="5281613"/>
              <a:ext cx="1027113" cy="904875"/>
            </a:xfrm>
            <a:prstGeom prst="ellipse">
              <a:avLst/>
            </a:prstGeom>
            <a:noFill/>
            <a:ln w="444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fr-FR"/>
            </a:p>
          </p:txBody>
        </p:sp>
      </p:grpSp>
      <p:sp>
        <p:nvSpPr>
          <p:cNvPr id="10" name="Bouton d’action : Suivant 2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048126" y="3166368"/>
            <a:ext cx="361950" cy="215900"/>
          </a:xfrm>
          <a:prstGeom prst="actionButtonForwardNex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  <a:extLst/>
        </p:spPr>
        <p:txBody>
          <a:bodyPr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endParaRPr lang="fr-FR"/>
          </a:p>
        </p:txBody>
      </p:sp>
      <p:sp>
        <p:nvSpPr>
          <p:cNvPr id="11" name="Bouton d’action : Suivant 2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309780" y="3501132"/>
            <a:ext cx="361950" cy="215900"/>
          </a:xfrm>
          <a:prstGeom prst="actionButtonForwardNex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  <a:extLst/>
        </p:spPr>
        <p:txBody>
          <a:bodyPr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endParaRPr lang="fr-FR"/>
          </a:p>
        </p:txBody>
      </p:sp>
      <p:sp>
        <p:nvSpPr>
          <p:cNvPr id="12" name="Bouton d’action : Suivant 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702650" y="3848348"/>
            <a:ext cx="361950" cy="215900"/>
          </a:xfrm>
          <a:prstGeom prst="actionButtonForwardNex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  <a:extLst/>
        </p:spPr>
        <p:txBody>
          <a:bodyPr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760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Certification </a:t>
            </a:r>
            <a:r>
              <a:rPr lang="fr-FR" dirty="0" err="1" smtClean="0"/>
              <a:t>Specification</a:t>
            </a:r>
            <a:r>
              <a:rPr lang="fr-FR" dirty="0" smtClean="0"/>
              <a:t> – CS 25 (EASA)</a:t>
            </a:r>
          </a:p>
        </p:txBody>
      </p:sp>
      <p:sp>
        <p:nvSpPr>
          <p:cNvPr id="17415" name="Bouton d'action : Précédent 12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50758" y="6022750"/>
            <a:ext cx="425242" cy="349250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  <a:extLst/>
        </p:spPr>
        <p:txBody>
          <a:bodyPr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endParaRPr lang="fr-FR"/>
          </a:p>
        </p:txBody>
      </p:sp>
      <p:sp>
        <p:nvSpPr>
          <p:cNvPr id="10" name="Rectangle 21"/>
          <p:cNvSpPr txBox="1">
            <a:spLocks noChangeArrowheads="1"/>
          </p:cNvSpPr>
          <p:nvPr/>
        </p:nvSpPr>
        <p:spPr>
          <a:xfrm>
            <a:off x="323528" y="1332000"/>
            <a:ext cx="8352472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651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63638" indent="-265113" algn="l" defTabSz="914400" rtl="0" eaLnBrk="1" latinLnBrk="0" hangingPunct="1">
              <a:spcBef>
                <a:spcPct val="20000"/>
              </a:spcBef>
              <a:buFont typeface="Arial" pitchFamily="34" charset="0"/>
              <a:buChar char="­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24000" indent="-360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endParaRPr lang="fr-FR" smtClean="0"/>
          </a:p>
          <a:p>
            <a:pPr>
              <a:buFont typeface="Arial" charset="0"/>
              <a:buNone/>
            </a:pPr>
            <a:endParaRPr lang="fr-FR" smtClean="0"/>
          </a:p>
          <a:p>
            <a:pPr>
              <a:buFont typeface="Arial" charset="0"/>
              <a:buNone/>
            </a:pPr>
            <a:endParaRPr lang="fr-FR" smtClean="0"/>
          </a:p>
          <a:p>
            <a:pPr>
              <a:buFont typeface="Arial" charset="0"/>
              <a:buNone/>
            </a:pPr>
            <a:endParaRPr lang="fr-FR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t="10394" r="32195" b="3612"/>
          <a:stretch>
            <a:fillRect/>
          </a:stretch>
        </p:blipFill>
        <p:spPr bwMode="auto">
          <a:xfrm>
            <a:off x="646897" y="1376090"/>
            <a:ext cx="5976937" cy="49752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764164" y="3893865"/>
            <a:ext cx="2028388" cy="360363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endParaRPr lang="fr-FR"/>
          </a:p>
        </p:txBody>
      </p:sp>
      <p:grpSp>
        <p:nvGrpSpPr>
          <p:cNvPr id="13" name="Groupe 15"/>
          <p:cNvGrpSpPr>
            <a:grpSpLocks/>
          </p:cNvGrpSpPr>
          <p:nvPr/>
        </p:nvGrpSpPr>
        <p:grpSpPr bwMode="auto">
          <a:xfrm>
            <a:off x="3036878" y="1700808"/>
            <a:ext cx="5639123" cy="3929848"/>
            <a:chOff x="3779912" y="1340768"/>
            <a:chExt cx="4539013" cy="3929768"/>
          </a:xfrm>
        </p:grpSpPr>
        <p:sp>
          <p:nvSpPr>
            <p:cNvPr id="14" name="Ellipse 13"/>
            <p:cNvSpPr/>
            <p:nvPr/>
          </p:nvSpPr>
          <p:spPr bwMode="auto">
            <a:xfrm>
              <a:off x="3779912" y="1340768"/>
              <a:ext cx="1944847" cy="1295374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GB">
                <a:cs typeface="+mn-cs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4067274" y="3285417"/>
              <a:ext cx="4251651" cy="1985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rgbClr val="002060"/>
                  </a:solidFill>
                  <a:cs typeface="+mn-cs"/>
                </a:rPr>
                <a:t>CS 25.1701 Definition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GB" sz="1400" dirty="0">
                  <a:solidFill>
                    <a:srgbClr val="002060"/>
                  </a:solidFill>
                  <a:cs typeface="+mn-cs"/>
                </a:rPr>
                <a:t>(a) Electrical wiring interconnection </a:t>
              </a:r>
              <a:r>
                <a:rPr lang="en-GB" sz="1400" dirty="0" smtClean="0">
                  <a:solidFill>
                    <a:srgbClr val="002060"/>
                  </a:solidFill>
                  <a:cs typeface="+mn-cs"/>
                </a:rPr>
                <a:t>system  (</a:t>
              </a:r>
              <a:r>
                <a:rPr lang="en-GB" sz="1400" dirty="0">
                  <a:solidFill>
                    <a:srgbClr val="002060"/>
                  </a:solidFill>
                  <a:cs typeface="+mn-cs"/>
                </a:rPr>
                <a:t>EWIS) means any wire, wiring device, </a:t>
              </a:r>
              <a:r>
                <a:rPr lang="en-GB" sz="1400" dirty="0" smtClean="0">
                  <a:solidFill>
                    <a:srgbClr val="002060"/>
                  </a:solidFill>
                  <a:cs typeface="+mn-cs"/>
                </a:rPr>
                <a:t>or combination </a:t>
              </a:r>
              <a:r>
                <a:rPr lang="en-GB" sz="1400" dirty="0">
                  <a:solidFill>
                    <a:srgbClr val="002060"/>
                  </a:solidFill>
                  <a:cs typeface="+mn-cs"/>
                </a:rPr>
                <a:t>of these, including </a:t>
              </a:r>
              <a:r>
                <a:rPr lang="en-GB" sz="1400" dirty="0" smtClean="0">
                  <a:solidFill>
                    <a:srgbClr val="002060"/>
                  </a:solidFill>
                  <a:cs typeface="+mn-cs"/>
                </a:rPr>
                <a:t>termination devices</a:t>
              </a:r>
              <a:r>
                <a:rPr lang="en-GB" sz="1400" dirty="0">
                  <a:solidFill>
                    <a:srgbClr val="002060"/>
                  </a:solidFill>
                  <a:cs typeface="+mn-cs"/>
                </a:rPr>
                <a:t>, installed in any area of the aeroplane </a:t>
              </a:r>
              <a:r>
                <a:rPr lang="en-GB" sz="1400" dirty="0" smtClean="0">
                  <a:solidFill>
                    <a:srgbClr val="002060"/>
                  </a:solidFill>
                  <a:cs typeface="+mn-cs"/>
                </a:rPr>
                <a:t>for the </a:t>
              </a:r>
              <a:r>
                <a:rPr lang="en-GB" sz="1400" dirty="0">
                  <a:solidFill>
                    <a:srgbClr val="002060"/>
                  </a:solidFill>
                  <a:cs typeface="+mn-cs"/>
                </a:rPr>
                <a:t>purpose of transmitting electrical energy</a:t>
              </a:r>
              <a:r>
                <a:rPr lang="en-GB" sz="1400" dirty="0" smtClean="0">
                  <a:solidFill>
                    <a:srgbClr val="002060"/>
                  </a:solidFill>
                  <a:cs typeface="+mn-cs"/>
                </a:rPr>
                <a:t>, including </a:t>
              </a:r>
              <a:r>
                <a:rPr lang="en-GB" sz="1400" dirty="0">
                  <a:solidFill>
                    <a:srgbClr val="002060"/>
                  </a:solidFill>
                  <a:cs typeface="+mn-cs"/>
                </a:rPr>
                <a:t>data and signals between two or </a:t>
              </a:r>
              <a:r>
                <a:rPr lang="en-GB" sz="1400" dirty="0" smtClean="0">
                  <a:solidFill>
                    <a:srgbClr val="002060"/>
                  </a:solidFill>
                  <a:cs typeface="+mn-cs"/>
                </a:rPr>
                <a:t>more intended </a:t>
              </a:r>
              <a:r>
                <a:rPr lang="en-GB" sz="1400" dirty="0">
                  <a:solidFill>
                    <a:srgbClr val="002060"/>
                  </a:solidFill>
                  <a:cs typeface="+mn-cs"/>
                </a:rPr>
                <a:t>termination points (...)</a:t>
              </a:r>
            </a:p>
          </p:txBody>
        </p:sp>
        <p:cxnSp>
          <p:nvCxnSpPr>
            <p:cNvPr id="16" name="Connecteur droit avec flèche 15"/>
            <p:cNvCxnSpPr/>
            <p:nvPr/>
          </p:nvCxnSpPr>
          <p:spPr bwMode="auto">
            <a:xfrm>
              <a:off x="5003975" y="2636142"/>
              <a:ext cx="504867" cy="649274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7" name="Rectangle 16"/>
          <p:cNvSpPr/>
          <p:nvPr/>
        </p:nvSpPr>
        <p:spPr>
          <a:xfrm>
            <a:off x="6957183" y="0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47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 </a:t>
            </a:r>
            <a:r>
              <a:rPr lang="en-GB" dirty="0"/>
              <a:t>Installation Design </a:t>
            </a:r>
            <a:r>
              <a:rPr lang="en-GB" dirty="0" smtClean="0"/>
              <a:t>Principles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7711-F412-4B4A-AA73-3C02C4A23745}" type="slidenum">
              <a:rPr lang="de-DE" altLang="de-DE" smtClean="0"/>
              <a:pPr/>
              <a:t>5</a:t>
            </a:fld>
            <a:endParaRPr lang="de-DE" altLang="de-DE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37" y="1772816"/>
            <a:ext cx="7250520" cy="453650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1455780" cy="2180377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0" y="3944262"/>
            <a:ext cx="1521910" cy="2293050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 bwMode="auto">
          <a:xfrm>
            <a:off x="1259632" y="1660769"/>
            <a:ext cx="2019999" cy="47410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  <a:defRPr/>
            </a:pPr>
            <a:endParaRPr lang="en-GB">
              <a:cs typeface="+mn-cs"/>
            </a:endParaRPr>
          </a:p>
        </p:txBody>
      </p:sp>
      <p:sp>
        <p:nvSpPr>
          <p:cNvPr id="8" name="Bouton d'action : Précédent 12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50758" y="6022750"/>
            <a:ext cx="425242" cy="349250"/>
          </a:xfrm>
          <a:prstGeom prst="actionButtonBackPrevious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rgbClr val="FF0000"/>
            </a:solidFill>
            <a:round/>
            <a:headEnd/>
            <a:tailEnd/>
          </a:ln>
          <a:extLst/>
        </p:spPr>
        <p:txBody>
          <a:bodyPr lIns="90000" tIns="46800" rIns="90000" bIns="46800" anchor="ctr"/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957183" y="322"/>
            <a:ext cx="2186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fr-FR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DRAFT</a:t>
            </a:r>
            <a:endParaRPr lang="fr-FR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64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7BC5A0-E964-415D-AAEB-6461FAEAF8E1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194ccb06-a9bd-44be-8233-5ea8b0721088"/>
    <ds:schemaRef ds:uri="http://schemas.microsoft.com/office/infopath/2007/PartnerControls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0</TotalTime>
  <Words>156</Words>
  <Application>Microsoft Office PowerPoint</Application>
  <PresentationFormat>Affichage à l'écran (4:3)</PresentationFormat>
  <Paragraphs>28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ITEA 3 PowerPoint template_small</vt:lpstr>
      <vt:lpstr>Progress on the Industrial Use Cases</vt:lpstr>
      <vt:lpstr>Présentation PowerPoint</vt:lpstr>
      <vt:lpstr>Airbus use cases in ModelWriter</vt:lpstr>
      <vt:lpstr>Certification Specification – CS 25 (EASA)</vt:lpstr>
      <vt:lpstr>System Installation Design Principles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Monceaux, Anne</cp:lastModifiedBy>
  <cp:revision>388</cp:revision>
  <dcterms:created xsi:type="dcterms:W3CDTF">2014-11-11T13:03:42Z</dcterms:created>
  <dcterms:modified xsi:type="dcterms:W3CDTF">2016-11-04T10:56:46Z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  <property fmtid="{D5CDD505-2E9C-101B-9397-08002B2CF9AE}" pid="4" name="_AdHocReviewCycleID">
    <vt:i4>1333623789</vt:i4>
  </property>
  <property fmtid="{D5CDD505-2E9C-101B-9397-08002B2CF9AE}" pid="5" name="_NewReviewCycle">
    <vt:lpwstr/>
  </property>
  <property fmtid="{D5CDD505-2E9C-101B-9397-08002B2CF9AE}" pid="6" name="_EmailSubject">
    <vt:lpwstr>RE:ModelWriter Airbus UCslides</vt:lpwstr>
  </property>
  <property fmtid="{D5CDD505-2E9C-101B-9397-08002B2CF9AE}" pid="7" name="_AuthorEmail">
    <vt:lpwstr>anne.monceaux@airbus.com</vt:lpwstr>
  </property>
  <property fmtid="{D5CDD505-2E9C-101B-9397-08002B2CF9AE}" pid="8" name="_AuthorEmailDisplayName">
    <vt:lpwstr>Monceaux, Anne</vt:lpwstr>
  </property>
</Properties>
</file>